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25"/>
    <p:sldId id="257" r:id="rId26"/>
    <p:sldId id="258" r:id="rId27"/>
    <p:sldId id="259" r:id="rId31"/>
    <p:sldId id="260" r:id="rId32"/>
    <p:sldId id="261" r:id="rId33"/>
    <p:sldId id="262" r:id="rId34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tamaran Medium" charset="1" panose="00000600000000000000"/>
      <p:regular r:id="rId10"/>
    </p:embeddedFont>
    <p:embeddedFont>
      <p:font typeface="Catamaran Medium Bold" charset="1" panose="00000700000000000000"/>
      <p:regular r:id="rId11"/>
    </p:embeddedFont>
    <p:embeddedFont>
      <p:font typeface="Comfortaa Bold" charset="1" panose="00000800000000000000"/>
      <p:regular r:id="rId12"/>
    </p:embeddedFont>
    <p:embeddedFont>
      <p:font typeface="Catamaran Light" charset="1" panose="00000400000000000000"/>
      <p:regular r:id="rId13"/>
    </p:embeddedFont>
    <p:embeddedFont>
      <p:font typeface="Catamaran Light Bold" charset="1" panose="00000500000000000000"/>
      <p:regular r:id="rId14"/>
    </p:embeddedFont>
    <p:embeddedFont>
      <p:font typeface="Cormorant Garamond Bold" charset="1" panose="00000800000000000000"/>
      <p:regular r:id="rId15"/>
    </p:embeddedFont>
    <p:embeddedFont>
      <p:font typeface="Cormorant Garamond Bold Italics" charset="1" panose="00000800000000000000"/>
      <p:regular r:id="rId16"/>
    </p:embeddedFont>
    <p:embeddedFont>
      <p:font typeface="Cormorant Garamond Medium" charset="1" panose="00000600000000000000"/>
      <p:regular r:id="rId17"/>
    </p:embeddedFont>
    <p:embeddedFont>
      <p:font typeface="Cormorant Garamond Medium Bold" charset="1" panose="00000700000000000000"/>
      <p:regular r:id="rId18"/>
    </p:embeddedFont>
    <p:embeddedFont>
      <p:font typeface="Cormorant Garamond Medium Italics" charset="1" panose="00000600000000000000"/>
      <p:regular r:id="rId19"/>
    </p:embeddedFont>
    <p:embeddedFont>
      <p:font typeface="Cormorant Garamond Medium Bold Italics" charset="1" panose="00000700000000000000"/>
      <p:regular r:id="rId20"/>
    </p:embeddedFont>
    <p:embeddedFont>
      <p:font typeface="Cormorant Garamond Light" charset="1" panose="00000400000000000000"/>
      <p:regular r:id="rId21"/>
    </p:embeddedFont>
    <p:embeddedFont>
      <p:font typeface="Cormorant Garamond Light Bold" charset="1" panose="00000500000000000000"/>
      <p:regular r:id="rId22"/>
    </p:embeddedFont>
    <p:embeddedFont>
      <p:font typeface="Cormorant Garamond Light Italics" charset="1" panose="00000400000000000000"/>
      <p:regular r:id="rId23"/>
    </p:embeddedFont>
    <p:embeddedFont>
      <p:font typeface="Cormorant Garamond Light Bold Italic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notesSlides/notesSlide2.xml" Type="http://schemas.openxmlformats.org/officeDocument/2006/relationships/notes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https://ehef.id/post/global-challenges-and-opportunities-fashion/en</a:t>
            </a:r>
          </a:p>
          <a:p>
            <a:pPr lvl="0"/>
            <a:r>
              <a:rPr lang="en-US"/>
              <a:t>June 13, 2021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https://www.weforum.org/agenda/2020/01/fashion-industry-carbon-unsustainable-environment-pollution/</a:t>
            </a:r>
          </a:p>
          <a:p>
            <a:pPr lvl="0"/>
            <a:r>
              <a:rPr lang="en-US"/>
              <a:t>January 31,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4000"/>
          </a:blip>
          <a:srcRect l="20361" t="0" r="20361" b="0"/>
          <a:stretch>
            <a:fillRect/>
          </a:stretch>
        </p:blipFill>
        <p:spPr>
          <a:xfrm flipH="false" flipV="false" rot="0">
            <a:off x="9144000" y="0"/>
            <a:ext cx="9144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0361" t="0" r="20361" b="0"/>
          <a:stretch>
            <a:fillRect/>
          </a:stretch>
        </p:blipFill>
        <p:spPr>
          <a:xfrm flipH="false" flipV="false" rot="0">
            <a:off x="7357016" y="1354836"/>
            <a:ext cx="5906462" cy="66447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503613"/>
            <a:ext cx="8428144" cy="36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14500" spc="290">
                <a:solidFill>
                  <a:srgbClr val="F3F4F0"/>
                </a:solidFill>
                <a:latin typeface="Comfortaa Bold Bold"/>
              </a:rPr>
              <a:t>second-</a:t>
            </a:r>
          </a:p>
          <a:p>
            <a:pPr algn="l">
              <a:lnSpc>
                <a:spcPts val="13775"/>
              </a:lnSpc>
            </a:pPr>
            <a:r>
              <a:rPr lang="en-US" sz="14499" spc="289">
                <a:solidFill>
                  <a:srgbClr val="F3F4F0"/>
                </a:solidFill>
                <a:latin typeface="Comfortaa Bold Bold"/>
              </a:rPr>
              <a:t>goods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4885" y="8532536"/>
            <a:ext cx="4092870" cy="1021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71"/>
              </a:lnSpc>
            </a:pPr>
            <a:r>
              <a:rPr lang="en-US" sz="2200" spc="286">
                <a:solidFill>
                  <a:srgbClr val="F3F4F0"/>
                </a:solidFill>
                <a:latin typeface="Catamaran Light"/>
              </a:rPr>
              <a:t>GANESH EKATATA</a:t>
            </a:r>
            <a:r>
              <a:rPr lang="en-US" sz="2200" spc="286">
                <a:solidFill>
                  <a:srgbClr val="F3F4F0"/>
                </a:solidFill>
                <a:latin typeface="Catamaran Light"/>
              </a:rPr>
              <a:t> BUANA</a:t>
            </a:r>
          </a:p>
          <a:p>
            <a:pPr algn="r">
              <a:lnSpc>
                <a:spcPts val="2771"/>
              </a:lnSpc>
            </a:pPr>
            <a:r>
              <a:rPr lang="en-US" sz="2199" spc="285">
                <a:solidFill>
                  <a:srgbClr val="F3F4F0"/>
                </a:solidFill>
                <a:latin typeface="Catamaran Light"/>
              </a:rPr>
              <a:t>KELLY LANJAYA</a:t>
            </a:r>
          </a:p>
          <a:p>
            <a:pPr algn="r">
              <a:lnSpc>
                <a:spcPts val="2772"/>
              </a:lnSpc>
            </a:pPr>
            <a:r>
              <a:rPr lang="en-US" sz="2199" spc="285">
                <a:solidFill>
                  <a:srgbClr val="F3F4F0"/>
                </a:solidFill>
                <a:latin typeface="Catamaran Light"/>
              </a:rPr>
              <a:t>NATASHYA AMARTYA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28700" y="1028700"/>
            <a:ext cx="331363" cy="326136"/>
          </a:xfrm>
          <a:prstGeom prst="rect">
            <a:avLst/>
          </a:prstGeom>
          <a:solidFill>
            <a:srgbClr val="A7ADAD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9217389"/>
            <a:ext cx="1434234" cy="40911"/>
          </a:xfrm>
          <a:prstGeom prst="rect">
            <a:avLst/>
          </a:prstGeom>
          <a:solidFill>
            <a:srgbClr val="A7ADAD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5447060" y="8512081"/>
            <a:ext cx="1812240" cy="1021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1"/>
              </a:lnSpc>
            </a:pPr>
            <a:r>
              <a:rPr lang="en-US" sz="2200" spc="286">
                <a:solidFill>
                  <a:srgbClr val="F3F4F0"/>
                </a:solidFill>
                <a:latin typeface="Catamaran Light"/>
              </a:rPr>
              <a:t>2301861453</a:t>
            </a:r>
          </a:p>
          <a:p>
            <a:pPr algn="just">
              <a:lnSpc>
                <a:spcPts val="2771"/>
              </a:lnSpc>
            </a:pPr>
            <a:r>
              <a:rPr lang="en-US" sz="2199" spc="285">
                <a:solidFill>
                  <a:srgbClr val="F3F4F0"/>
                </a:solidFill>
                <a:latin typeface="Catamaran Light"/>
              </a:rPr>
              <a:t>2301926806</a:t>
            </a:r>
          </a:p>
          <a:p>
            <a:pPr algn="just">
              <a:lnSpc>
                <a:spcPts val="2772"/>
              </a:lnSpc>
            </a:pPr>
            <a:r>
              <a:rPr lang="en-US" sz="2199" spc="285">
                <a:solidFill>
                  <a:srgbClr val="F3F4F0"/>
                </a:solidFill>
                <a:latin typeface="Catamaran Light"/>
              </a:rPr>
              <a:t>2201733963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47060" y="7990081"/>
            <a:ext cx="760886" cy="33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2200" spc="286">
                <a:solidFill>
                  <a:srgbClr val="F3F4F0"/>
                </a:solidFill>
                <a:latin typeface="Catamaran Light"/>
              </a:rPr>
              <a:t>L801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83314" y="7990081"/>
            <a:ext cx="534441" cy="33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2"/>
              </a:lnSpc>
            </a:pPr>
            <a:r>
              <a:rPr lang="en-US" sz="2200" spc="286">
                <a:solidFill>
                  <a:srgbClr val="F3F4F0"/>
                </a:solidFill>
                <a:latin typeface="Catamaran Light"/>
              </a:rPr>
              <a:t>HCI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620912"/>
            <a:ext cx="7031443" cy="3041259"/>
            <a:chOff x="0" y="0"/>
            <a:chExt cx="9375258" cy="40550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TRY-ON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64162"/>
              <a:ext cx="9375258" cy="2990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If you are confused on what the clothes might look on you, you can search on models that fit most similar to your preferences.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208" t="0" r="1208" b="11552"/>
          <a:stretch>
            <a:fillRect/>
          </a:stretch>
        </p:blipFill>
        <p:spPr>
          <a:xfrm flipH="false" flipV="false" rot="0">
            <a:off x="1132227" y="0"/>
            <a:ext cx="7031443" cy="1130484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9144000" y="3050535"/>
            <a:ext cx="1434234" cy="4091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2335" y="1599077"/>
            <a:ext cx="7031443" cy="1326759"/>
            <a:chOff x="0" y="0"/>
            <a:chExt cx="9375258" cy="17690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WISHLIST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64162"/>
              <a:ext cx="9375258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Save your most wanted clothing to rent.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23105"/>
          <a:stretch>
            <a:fillRect/>
          </a:stretch>
        </p:blipFill>
        <p:spPr>
          <a:xfrm flipH="false" flipV="false" rot="0">
            <a:off x="1492335" y="3784471"/>
            <a:ext cx="7031443" cy="95907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9385"/>
          <a:stretch>
            <a:fillRect/>
          </a:stretch>
        </p:blipFill>
        <p:spPr>
          <a:xfrm flipH="false" flipV="false" rot="0">
            <a:off x="9764222" y="3784471"/>
            <a:ext cx="6757505" cy="9886229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1492335" y="1028700"/>
            <a:ext cx="1434234" cy="4091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9764222" y="1599077"/>
            <a:ext cx="7031443" cy="1898259"/>
            <a:chOff x="0" y="0"/>
            <a:chExt cx="9375258" cy="25310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CART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64162"/>
              <a:ext cx="9375258" cy="14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Shows list of products that you want to rent, with order summary and shipment address.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9764222" y="1069611"/>
            <a:ext cx="1434234" cy="4091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2335" y="1599077"/>
            <a:ext cx="7031443" cy="1898259"/>
            <a:chOff x="0" y="0"/>
            <a:chExt cx="9375258" cy="25310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ADD/CHANGE ADDRESS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64162"/>
              <a:ext cx="9375258" cy="14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Add/change shipment address with other information such as phone number.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6370" t="0" r="4296" b="0"/>
          <a:stretch>
            <a:fillRect/>
          </a:stretch>
        </p:blipFill>
        <p:spPr>
          <a:xfrm flipH="false" flipV="false" rot="0">
            <a:off x="1492335" y="3784471"/>
            <a:ext cx="6757505" cy="9886229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1492335" y="1028700"/>
            <a:ext cx="1434234" cy="4091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9764222" y="1599077"/>
            <a:ext cx="7031443" cy="1898259"/>
            <a:chOff x="0" y="0"/>
            <a:chExt cx="9375258" cy="25310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PAYMENT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64162"/>
              <a:ext cx="9375258" cy="14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Choose the payment method if you are ready to order.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9764222" y="1069611"/>
            <a:ext cx="1434234" cy="40911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5104" t="0" r="5104" b="0"/>
          <a:stretch>
            <a:fillRect/>
          </a:stretch>
        </p:blipFill>
        <p:spPr>
          <a:xfrm flipH="false" flipV="false" rot="0">
            <a:off x="9764222" y="3784471"/>
            <a:ext cx="6757505" cy="98862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2335" y="1028700"/>
            <a:ext cx="1434234" cy="4091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9764222" y="1069611"/>
            <a:ext cx="1434234" cy="40911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92335" y="3784471"/>
            <a:ext cx="6757505" cy="88786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64222" y="3784471"/>
            <a:ext cx="6757505" cy="887685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92335" y="1599077"/>
            <a:ext cx="7031443" cy="1891909"/>
            <a:chOff x="0" y="0"/>
            <a:chExt cx="9375258" cy="252254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375258" cy="688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SUCCESS ORDER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66984"/>
              <a:ext cx="9375258" cy="145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Shows a successfully processed order along with the order summary.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64222" y="1599077"/>
            <a:ext cx="7031443" cy="1891909"/>
            <a:chOff x="0" y="0"/>
            <a:chExt cx="9375258" cy="25225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375258" cy="688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TRANSACTION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66984"/>
              <a:ext cx="9375258" cy="145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Shows list of on going, past due, and done transactions along with their details.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2335" y="1028700"/>
            <a:ext cx="1434234" cy="4091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9764222" y="1069611"/>
            <a:ext cx="1434234" cy="40911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16651"/>
          <a:stretch>
            <a:fillRect/>
          </a:stretch>
        </p:blipFill>
        <p:spPr>
          <a:xfrm flipH="false" flipV="false" rot="0">
            <a:off x="1492335" y="3784471"/>
            <a:ext cx="6757505" cy="88786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16668"/>
          <a:stretch>
            <a:fillRect/>
          </a:stretch>
        </p:blipFill>
        <p:spPr>
          <a:xfrm flipH="false" flipV="false" rot="0">
            <a:off x="9764222" y="3786228"/>
            <a:ext cx="6757505" cy="887685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92335" y="1599077"/>
            <a:ext cx="7031443" cy="1900376"/>
            <a:chOff x="0" y="0"/>
            <a:chExt cx="9375258" cy="25338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375258" cy="688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FAQ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66984"/>
              <a:ext cx="9375258" cy="14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Frequently asked questions are answered here.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64222" y="1599077"/>
            <a:ext cx="7031443" cy="1898259"/>
            <a:chOff x="0" y="0"/>
            <a:chExt cx="9375258" cy="25310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ABOUT US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64162"/>
              <a:ext cx="9375258" cy="14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All about </a:t>
              </a:r>
              <a:r>
                <a:rPr lang="en-US" sz="3000" spc="30">
                  <a:solidFill>
                    <a:srgbClr val="000000"/>
                  </a:solidFill>
                  <a:latin typeface="Catamaran Light Bold"/>
                </a:rPr>
                <a:t>second-goods' </a:t>
              </a: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history, mission, and vision.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772772" y="0"/>
            <a:ext cx="4498328" cy="10287000"/>
          </a:xfrm>
          <a:prstGeom prst="rect">
            <a:avLst/>
          </a:prstGeom>
          <a:solidFill>
            <a:srgbClr val="A7ADAD">
              <a:alpha val="9804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2621755" y="4572000"/>
            <a:ext cx="531685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75">
                <a:solidFill>
                  <a:srgbClr val="000000"/>
                </a:solidFill>
                <a:latin typeface="Cormorant Garamond Bold Bold"/>
              </a:rPr>
              <a:t>References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553983" y="5123045"/>
            <a:ext cx="1434234" cy="4091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1664242" y="1082621"/>
            <a:ext cx="5595058" cy="8121759"/>
            <a:chOff x="0" y="0"/>
            <a:chExt cx="7460077" cy="108290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546980"/>
              <a:ext cx="7460077" cy="1326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3000" spc="300">
                  <a:solidFill>
                    <a:srgbClr val="000000"/>
                  </a:solidFill>
                  <a:latin typeface="Catamaran Medium"/>
                </a:rPr>
                <a:t>WORLD ECONOMIC FORUM</a:t>
              </a:r>
            </a:p>
            <a:p>
              <a:pPr algn="l">
                <a:lnSpc>
                  <a:spcPts val="4050"/>
                </a:lnSpc>
              </a:pPr>
              <a:r>
                <a:rPr lang="en-US" sz="3000" spc="300">
                  <a:solidFill>
                    <a:srgbClr val="000000"/>
                  </a:solidFill>
                  <a:latin typeface="Catamaran Medium"/>
                </a:rPr>
                <a:t>JANUARY 31, 2020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104384"/>
              <a:ext cx="7460077" cy="3724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https://www.weforum.org/agenda/2020/01/fashion-industry-carbon-unsustainable-environment-pollution/</a:t>
              </a:r>
            </a:p>
            <a:p>
              <a:pPr algn="l">
                <a:lnSpc>
                  <a:spcPts val="45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7460077" cy="200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3000" spc="300">
                  <a:solidFill>
                    <a:srgbClr val="000000"/>
                  </a:solidFill>
                  <a:latin typeface="Catamaran Medium"/>
                </a:rPr>
                <a:t>EUROPEAN HIGH EDUCATION FAIR</a:t>
              </a:r>
            </a:p>
            <a:p>
              <a:pPr algn="l">
                <a:lnSpc>
                  <a:spcPts val="4050"/>
                </a:lnSpc>
              </a:pPr>
              <a:r>
                <a:rPr lang="en-US" sz="3000" spc="300">
                  <a:solidFill>
                    <a:srgbClr val="000000"/>
                  </a:solidFill>
                  <a:latin typeface="Catamaran Medium"/>
                </a:rPr>
                <a:t>JUNE 13, 2021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87113"/>
              <a:ext cx="7460077" cy="3724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 Bold"/>
                </a:rPr>
                <a:t>https://ehef.id/post/global-challenges-and-opportunities-fashion/en</a:t>
              </a:r>
            </a:p>
            <a:p>
              <a:pPr>
                <a:lnSpc>
                  <a:spcPts val="4500"/>
                </a:lnSpc>
              </a:pPr>
            </a:p>
            <a:p>
              <a:pPr algn="l">
                <a:lnSpc>
                  <a:spcPts val="45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028700" y="4959977"/>
            <a:ext cx="331363" cy="32613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25" r="0" b="782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505450"/>
            <a:ext cx="16230600" cy="4781550"/>
          </a:xfrm>
          <a:prstGeom prst="rect">
            <a:avLst/>
          </a:prstGeom>
          <a:solidFill>
            <a:srgbClr val="F3F4F0"/>
          </a:solidFill>
        </p:spPr>
      </p:sp>
      <p:sp>
        <p:nvSpPr>
          <p:cNvPr name="AutoShape 3" id="3"/>
          <p:cNvSpPr/>
          <p:nvPr/>
        </p:nvSpPr>
        <p:spPr>
          <a:xfrm rot="0">
            <a:off x="8826933" y="7855314"/>
            <a:ext cx="1434234" cy="40911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3883" t="3497" r="3883" b="0"/>
          <a:stretch>
            <a:fillRect/>
          </a:stretch>
        </p:blipFill>
        <p:spPr>
          <a:xfrm flipH="false" flipV="false" rot="0">
            <a:off x="11352838" y="1028700"/>
            <a:ext cx="5906462" cy="9258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14550" y="7325995"/>
            <a:ext cx="5271208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5"/>
              </a:lnSpc>
            </a:pPr>
            <a:r>
              <a:rPr lang="en-US" sz="6500" spc="65">
                <a:solidFill>
                  <a:srgbClr val="000000"/>
                </a:solidFill>
                <a:latin typeface="Cormorant Garamond Light Italics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772772" y="0"/>
            <a:ext cx="4498328" cy="10287000"/>
          </a:xfrm>
          <a:prstGeom prst="rect">
            <a:avLst/>
          </a:prstGeom>
          <a:solidFill>
            <a:srgbClr val="A7ADAD">
              <a:alpha val="9804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2483807" y="3277311"/>
            <a:ext cx="5316854" cy="369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20"/>
              </a:lnSpc>
            </a:pPr>
            <a:r>
              <a:rPr lang="en-US" sz="6100" spc="61">
                <a:solidFill>
                  <a:srgbClr val="000000"/>
                </a:solidFill>
                <a:latin typeface="Cormorant Garamond Bold Bold"/>
              </a:rPr>
              <a:t>second-goods</a:t>
            </a:r>
          </a:p>
          <a:p>
            <a:pPr algn="l">
              <a:lnSpc>
                <a:spcPts val="7320"/>
              </a:lnSpc>
            </a:pPr>
            <a:r>
              <a:rPr lang="en-US" sz="6100" spc="61">
                <a:solidFill>
                  <a:srgbClr val="000000"/>
                </a:solidFill>
                <a:latin typeface="Cormorant Garamond Bold Bold"/>
              </a:rPr>
              <a:t>and Binus Strategic Objectives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553983" y="5123045"/>
            <a:ext cx="1434234" cy="4091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1379003" y="458861"/>
            <a:ext cx="5595058" cy="9369278"/>
            <a:chOff x="0" y="0"/>
            <a:chExt cx="7460077" cy="1249237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453983"/>
              <a:ext cx="7460077" cy="1326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3000" spc="300">
                  <a:solidFill>
                    <a:srgbClr val="000000"/>
                  </a:solidFill>
                  <a:latin typeface="Catamaran Medium"/>
                </a:rPr>
                <a:t>KNOWLEDGE AND INNOVATION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011388"/>
              <a:ext cx="7460077" cy="4480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 Bold"/>
                </a:rPr>
                <a:t>second-goods </a:t>
              </a: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raises awareness concerning critical issues in fashion industry and</a:t>
              </a:r>
              <a:r>
                <a:rPr lang="en-US" sz="1200" spc="12">
                  <a:solidFill>
                    <a:srgbClr val="000000"/>
                  </a:solidFill>
                  <a:latin typeface="Arimo"/>
                </a:rPr>
                <a:t> innovates to resolve these issues through movements for zero waste by reusing secondhand clothes.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7460077" cy="648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3000" spc="300">
                  <a:solidFill>
                    <a:srgbClr val="000000"/>
                  </a:solidFill>
                  <a:latin typeface="Catamaran Medium"/>
                </a:rPr>
                <a:t>EMPOWERING THE SOCIETY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32446"/>
              <a:ext cx="7460077" cy="451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 Bold"/>
                </a:rPr>
                <a:t>second-goods </a:t>
              </a: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empowers the society by civilizing the culture of reusing clothes and reducing the high consumption rate of fashion goods by renting and being a renter.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028700" y="4959977"/>
            <a:ext cx="331363" cy="32613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31000"/>
          </a:blip>
          <a:srcRect l="15826" t="0" r="15826" b="0"/>
          <a:stretch>
            <a:fillRect/>
          </a:stretch>
        </p:blipFill>
        <p:spPr>
          <a:xfrm flipH="false" flipV="false" rot="0">
            <a:off x="0" y="0"/>
            <a:ext cx="4675468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5407" r="0" b="37608"/>
          <a:stretch>
            <a:fillRect/>
          </a:stretch>
        </p:blipFill>
        <p:spPr>
          <a:xfrm flipH="false" flipV="false" rot="0">
            <a:off x="2194859" y="5422756"/>
            <a:ext cx="4476004" cy="383554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346471" y="1375498"/>
            <a:ext cx="5595058" cy="1805855"/>
            <a:chOff x="0" y="0"/>
            <a:chExt cx="7460077" cy="240780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" y="0"/>
              <a:ext cx="7460073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75">
                  <a:solidFill>
                    <a:srgbClr val="000000"/>
                  </a:solidFill>
                  <a:latin typeface="Cormorant Garamond Bold Bold"/>
                </a:rPr>
                <a:t>Our concerns.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19184"/>
              <a:ext cx="7460077" cy="688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FASHION INDUSTRY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6927937" y="2094902"/>
            <a:ext cx="331363" cy="3261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8" id="8"/>
          <p:cNvSpPr/>
          <p:nvPr/>
        </p:nvSpPr>
        <p:spPr>
          <a:xfrm rot="0">
            <a:off x="3958351" y="2237515"/>
            <a:ext cx="1434234" cy="4091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7669581" y="4159502"/>
            <a:ext cx="9589719" cy="4998962"/>
            <a:chOff x="0" y="0"/>
            <a:chExt cx="12786292" cy="666528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365684"/>
              <a:ext cx="12786292" cy="556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09"/>
                </a:lnSpc>
              </a:pPr>
              <a:r>
                <a:rPr lang="en-US" sz="2599" spc="259">
                  <a:solidFill>
                    <a:srgbClr val="000000"/>
                  </a:solidFill>
                  <a:latin typeface="Catamaran Medium"/>
                </a:rPr>
                <a:t>FAST FASHION CULTURE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282127"/>
              <a:ext cx="12786292" cy="23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99"/>
                </a:lnSpc>
              </a:pPr>
              <a:r>
                <a:rPr lang="en-US" sz="2399" spc="23">
                  <a:solidFill>
                    <a:srgbClr val="000000"/>
                  </a:solidFill>
                  <a:latin typeface="Catamaran Light"/>
                </a:rPr>
                <a:t>Treatment of cloth</a:t>
              </a:r>
              <a:r>
                <a:rPr lang="en-US" sz="2399" spc="23">
                  <a:solidFill>
                    <a:srgbClr val="000000"/>
                  </a:solidFill>
                  <a:latin typeface="Catamaran Light"/>
                </a:rPr>
                <a:t>es as fast moving consumer goods creating huge problems for the environment. Clothes are only worn once or a few times, then discarded. The equivalent of one garbage truck full of clothes is burned or dumped in a landfill every second.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12786292" cy="556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09"/>
                </a:lnSpc>
              </a:pPr>
              <a:r>
                <a:rPr lang="en-US" sz="2599" spc="259">
                  <a:solidFill>
                    <a:srgbClr val="000000"/>
                  </a:solidFill>
                  <a:latin typeface="Catamaran Medium"/>
                </a:rPr>
                <a:t>SECOND MOST POLLUTING INDUSTRY IN THE PLANET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78343"/>
              <a:ext cx="12786292" cy="1773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99"/>
                </a:lnSpc>
              </a:pPr>
              <a:r>
                <a:rPr lang="en-US" sz="2399" spc="23">
                  <a:solidFill>
                    <a:srgbClr val="000000"/>
                  </a:solidFill>
                  <a:latin typeface="Catamaran Light"/>
                </a:rPr>
                <a:t>The fashion industry p</a:t>
              </a:r>
              <a:r>
                <a:rPr lang="en-US" sz="2399" spc="23">
                  <a:solidFill>
                    <a:srgbClr val="000000"/>
                  </a:solidFill>
                  <a:latin typeface="Catamaran Light"/>
                </a:rPr>
                <a:t>roduces 10% of all humanity’s carbon emissions, huge amounts of toxic waste released directly into water streams and is the second-largest consumer of the world’s water supply.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71630" y="6184581"/>
            <a:ext cx="4787670" cy="103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spc="340">
                <a:solidFill>
                  <a:srgbClr val="000000"/>
                </a:solidFill>
                <a:latin typeface="Cormorant Garamond Medium Bold"/>
              </a:rPr>
              <a:t>REDUCE,  REUSE, RECYCLE.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270375"/>
            <a:ext cx="9873436" cy="4861345"/>
            <a:chOff x="0" y="0"/>
            <a:chExt cx="13164582" cy="648179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3164582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75">
                  <a:solidFill>
                    <a:srgbClr val="000000"/>
                  </a:solidFill>
                  <a:latin typeface="Cormorant Garamond Bold Bold"/>
                </a:rPr>
                <a:t>Our solution.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810"/>
              <a:ext cx="13164582" cy="4480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Civilizing mov</a:t>
              </a: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ements for zero waste, reducing, reusing, and recycling clothing goods through </a:t>
              </a:r>
              <a:r>
                <a:rPr lang="en-US" sz="3000" spc="30">
                  <a:solidFill>
                    <a:srgbClr val="000000"/>
                  </a:solidFill>
                  <a:latin typeface="Catamaran Light Bold"/>
                </a:rPr>
                <a:t>second-goods</a:t>
              </a: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 (notably reusing)</a:t>
              </a:r>
              <a:r>
                <a:rPr lang="en-US" sz="3000" spc="30">
                  <a:solidFill>
                    <a:srgbClr val="000000"/>
                  </a:solidFill>
                  <a:latin typeface="Catamaran Light Bold"/>
                </a:rPr>
                <a:t>. </a:t>
              </a: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Our platform provides ease of access to rent a wide variety of used clothing goods with guaranteed quality, promoting the movement and suppressing the high consumption of fashion industry.  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1028700"/>
            <a:ext cx="331363" cy="3261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7" id="7"/>
          <p:cNvSpPr/>
          <p:nvPr/>
        </p:nvSpPr>
        <p:spPr>
          <a:xfrm rot="0">
            <a:off x="15825066" y="9258300"/>
            <a:ext cx="1434234" cy="4091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772772" y="0"/>
            <a:ext cx="4498328" cy="10287000"/>
          </a:xfrm>
          <a:prstGeom prst="rect">
            <a:avLst/>
          </a:prstGeom>
          <a:solidFill>
            <a:srgbClr val="A7ADAD">
              <a:alpha val="9804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2621755" y="3429000"/>
            <a:ext cx="5316854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75">
                <a:solidFill>
                  <a:srgbClr val="000000"/>
                </a:solidFill>
                <a:latin typeface="Cormorant Garamond Bold Bold"/>
              </a:rPr>
              <a:t>What we offer on second-goods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553983" y="5123045"/>
            <a:ext cx="1434234" cy="4091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1339590" y="824283"/>
            <a:ext cx="5595058" cy="8597524"/>
            <a:chOff x="0" y="0"/>
            <a:chExt cx="7460077" cy="1146336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176450"/>
              <a:ext cx="746007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3000" spc="300">
                  <a:solidFill>
                    <a:srgbClr val="000000"/>
                  </a:solidFill>
                  <a:latin typeface="Catamaran Medium"/>
                </a:rPr>
                <a:t>TRY-ON MODELS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064988"/>
              <a:ext cx="746007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Our platform provides try-on clothes on models with different body types, sizes, and skin color.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746007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3000" spc="300">
                  <a:solidFill>
                    <a:srgbClr val="000000"/>
                  </a:solidFill>
                  <a:latin typeface="Catamaran Medium"/>
                </a:rPr>
                <a:t>RENT FOR ANY OCCASSION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40913"/>
              <a:ext cx="746007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 Bold"/>
                </a:rPr>
                <a:t>second-goods </a:t>
              </a: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offer you various types of clothing that you can wear at any occassion.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345978"/>
              <a:ext cx="746007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0"/>
                </a:lnSpc>
              </a:pPr>
              <a:r>
                <a:rPr lang="en-US" sz="3000" spc="300">
                  <a:solidFill>
                    <a:srgbClr val="000000"/>
                  </a:solidFill>
                  <a:latin typeface="Catamaran Medium"/>
                </a:rPr>
                <a:t>SCHEDULE YOUR ORDER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234515"/>
              <a:ext cx="746007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You can book anytime based on your needs, as long as it is available.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028700" y="4959977"/>
            <a:ext cx="331363" cy="32613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04109" y="2911224"/>
            <a:ext cx="6655191" cy="461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400" spc="340">
                <a:solidFill>
                  <a:srgbClr val="000000"/>
                </a:solidFill>
                <a:latin typeface="Catamaran Light Bold"/>
              </a:rPr>
              <a:t>HTTPS://WWW.FIGMA.COM/PROTO/FJWA1JR4LZCI8T2IZKDYBC/HCI-PROJECT-LECTURE?PAGE-ID=0%3A1&amp;NODE-ID=726%3A86&amp;VIEWPORT=49%2C-444%2C0.11603465676307678&amp;SCALING=MIN-ZOOM&amp;HIDE-UI=1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21755" y="4000500"/>
            <a:ext cx="5316854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75">
                <a:solidFill>
                  <a:srgbClr val="000000"/>
                </a:solidFill>
                <a:latin typeface="Cormorant Garamond Bold Bold"/>
              </a:rPr>
              <a:t>Prototype Link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553983" y="5123045"/>
            <a:ext cx="1434234" cy="4091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0">
            <a:off x="1028700" y="4959977"/>
            <a:ext cx="331363" cy="3261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6" id="6"/>
          <p:cNvSpPr/>
          <p:nvPr/>
        </p:nvSpPr>
        <p:spPr>
          <a:xfrm rot="0">
            <a:off x="4772772" y="0"/>
            <a:ext cx="4498328" cy="10287000"/>
          </a:xfrm>
          <a:prstGeom prst="rect">
            <a:avLst/>
          </a:prstGeom>
          <a:solidFill>
            <a:srgbClr val="A7ADAD">
              <a:alpha val="9804"/>
            </a:srgbClr>
          </a:solid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2335" y="1935874"/>
            <a:ext cx="1434234" cy="4091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15490466" y="8313537"/>
            <a:ext cx="1434234" cy="40911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92335" y="5102333"/>
            <a:ext cx="7289514" cy="51846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35186" y="0"/>
            <a:ext cx="7289514" cy="518466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92335" y="2548621"/>
            <a:ext cx="7031443" cy="1889792"/>
            <a:chOff x="0" y="0"/>
            <a:chExt cx="9375258" cy="251972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LOGIN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64162"/>
              <a:ext cx="9375258" cy="145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Log in using either a registered account, a Google account, or a Facebook account.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93257" y="5850515"/>
            <a:ext cx="7031443" cy="1891909"/>
            <a:chOff x="0" y="0"/>
            <a:chExt cx="9375258" cy="25225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375258" cy="688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SIGN UP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66984"/>
              <a:ext cx="9375258" cy="145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Sign up by filling in the required data and accepting the terms and conditions.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A7ADAD">
              <a:alpha val="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028700" y="8969091"/>
            <a:ext cx="331363" cy="32613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 rot="0">
            <a:off x="14665149" y="1771335"/>
            <a:ext cx="1434234" cy="40911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01684" y="0"/>
            <a:ext cx="7057616" cy="2177156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112557" y="3437327"/>
            <a:ext cx="7031443" cy="3041259"/>
            <a:chOff x="0" y="0"/>
            <a:chExt cx="9375258" cy="4055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HOME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64162"/>
              <a:ext cx="9375258" cy="2990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 Bold"/>
                </a:rPr>
                <a:t>second-goods </a:t>
              </a: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offers can be found on the home page, from categories of clothing, our services, recommended clothes for you, and limited sales.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2112557" y="2957439"/>
            <a:ext cx="1434234" cy="4091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2335" y="1599077"/>
            <a:ext cx="7031443" cy="1898259"/>
            <a:chOff x="0" y="0"/>
            <a:chExt cx="9375258" cy="25310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DISCOVER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64162"/>
              <a:ext cx="9375258" cy="14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Find the best fit by searching and filtering based on your preferences.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587" t="0" r="587" b="24009"/>
          <a:stretch>
            <a:fillRect/>
          </a:stretch>
        </p:blipFill>
        <p:spPr>
          <a:xfrm flipH="false" flipV="false" rot="0">
            <a:off x="1492335" y="3784471"/>
            <a:ext cx="7031443" cy="95907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971" t="6358" r="0" b="20115"/>
          <a:stretch>
            <a:fillRect/>
          </a:stretch>
        </p:blipFill>
        <p:spPr>
          <a:xfrm flipH="false" flipV="false" rot="0">
            <a:off x="9764222" y="3784471"/>
            <a:ext cx="7031443" cy="102870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1492335" y="1028700"/>
            <a:ext cx="1434234" cy="4091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9764222" y="1599077"/>
            <a:ext cx="7031443" cy="1898259"/>
            <a:chOff x="0" y="0"/>
            <a:chExt cx="9375258" cy="25310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37525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340">
                  <a:solidFill>
                    <a:srgbClr val="000000"/>
                  </a:solidFill>
                  <a:latin typeface="Cormorant Garamond Medium Bold"/>
                </a:rPr>
                <a:t>PRODUCT'S DETAILS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64162"/>
              <a:ext cx="9375258" cy="14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Catamaran Light"/>
                </a:rPr>
                <a:t>You can find prices, description, sizes, available dates, owner profile, and reviews.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9764222" y="1069611"/>
            <a:ext cx="1434234" cy="4091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DAEhQvuxde4</dc:identifier>
  <dcterms:modified xsi:type="dcterms:W3CDTF">2011-08-01T06:04:30Z</dcterms:modified>
  <cp:revision>1</cp:revision>
  <dc:title>second-goods</dc:title>
</cp:coreProperties>
</file>